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52" r:id="rId1"/>
  </p:sldMasterIdLst>
  <p:notesMasterIdLst>
    <p:notesMasterId r:id="rId17"/>
  </p:notesMasterIdLst>
  <p:sldIdLst>
    <p:sldId id="283" r:id="rId2"/>
    <p:sldId id="256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2" r:id="rId11"/>
    <p:sldId id="291" r:id="rId12"/>
    <p:sldId id="295" r:id="rId13"/>
    <p:sldId id="296" r:id="rId14"/>
    <p:sldId id="269" r:id="rId15"/>
    <p:sldId id="308" r:id="rId1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724E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40" d="100"/>
          <a:sy n="40" d="100"/>
        </p:scale>
        <p:origin x="-13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C767B1A-21E0-4CD3-94AC-0F57DF98362C}" type="datetimeFigureOut">
              <a:rPr lang="ar-IQ" smtClean="0"/>
              <a:pPr/>
              <a:t>09/08/1441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C436A69-0730-45C6-8875-4C021D0616A0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0086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5280A4-75E3-4058-A122-FF80167C6CAF}" type="datetimeFigureOut">
              <a:rPr lang="ar-IQ" smtClean="0"/>
              <a:pPr/>
              <a:t>09/08/1441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F20C007-B0AF-4503-93D6-70861982221C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80A4-75E3-4058-A122-FF80167C6CAF}" type="datetimeFigureOut">
              <a:rPr lang="ar-IQ" smtClean="0"/>
              <a:pPr/>
              <a:t>09/08/1441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C007-B0AF-4503-93D6-7086198222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80A4-75E3-4058-A122-FF80167C6CAF}" type="datetimeFigureOut">
              <a:rPr lang="ar-IQ" smtClean="0"/>
              <a:pPr/>
              <a:t>09/08/1441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C007-B0AF-4503-93D6-7086198222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80A4-75E3-4058-A122-FF80167C6CAF}" type="datetimeFigureOut">
              <a:rPr lang="ar-IQ" smtClean="0"/>
              <a:pPr/>
              <a:t>09/08/1441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C007-B0AF-4503-93D6-7086198222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80A4-75E3-4058-A122-FF80167C6CAF}" type="datetimeFigureOut">
              <a:rPr lang="ar-IQ" smtClean="0"/>
              <a:pPr/>
              <a:t>09/08/1441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C007-B0AF-4503-93D6-7086198222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80A4-75E3-4058-A122-FF80167C6CAF}" type="datetimeFigureOut">
              <a:rPr lang="ar-IQ" smtClean="0"/>
              <a:pPr/>
              <a:t>09/08/1441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C007-B0AF-4503-93D6-70861982221C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80A4-75E3-4058-A122-FF80167C6CAF}" type="datetimeFigureOut">
              <a:rPr lang="ar-IQ" smtClean="0"/>
              <a:pPr/>
              <a:t>09/08/1441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C007-B0AF-4503-93D6-7086198222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80A4-75E3-4058-A122-FF80167C6CAF}" type="datetimeFigureOut">
              <a:rPr lang="ar-IQ" smtClean="0"/>
              <a:pPr/>
              <a:t>09/08/1441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C007-B0AF-4503-93D6-7086198222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80A4-75E3-4058-A122-FF80167C6CAF}" type="datetimeFigureOut">
              <a:rPr lang="ar-IQ" smtClean="0"/>
              <a:pPr/>
              <a:t>09/08/1441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C007-B0AF-4503-93D6-7086198222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80A4-75E3-4058-A122-FF80167C6CAF}" type="datetimeFigureOut">
              <a:rPr lang="ar-IQ" smtClean="0"/>
              <a:pPr/>
              <a:t>09/08/1441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C007-B0AF-4503-93D6-70861982221C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80A4-75E3-4058-A122-FF80167C6CAF}" type="datetimeFigureOut">
              <a:rPr lang="ar-IQ" smtClean="0"/>
              <a:pPr/>
              <a:t>09/08/1441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C007-B0AF-4503-93D6-7086198222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5280A4-75E3-4058-A122-FF80167C6CAF}" type="datetimeFigureOut">
              <a:rPr lang="ar-IQ" smtClean="0"/>
              <a:pPr/>
              <a:t>09/08/1441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F20C007-B0AF-4503-93D6-70861982221C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7181765" cy="3429024"/>
          </a:xfrm>
        </p:spPr>
        <p:txBody>
          <a:bodyPr>
            <a:normAutofit/>
          </a:bodyPr>
          <a:lstStyle/>
          <a:p>
            <a:pPr algn="r"/>
            <a:r>
              <a:rPr lang="ar-IQ" sz="3200" dirty="0" smtClean="0"/>
              <a:t>كلية التربية للبنات </a:t>
            </a:r>
            <a:br>
              <a:rPr lang="ar-IQ" sz="3200" dirty="0" smtClean="0"/>
            </a:br>
            <a:r>
              <a:rPr lang="ar-IQ" sz="3200" dirty="0" smtClean="0"/>
              <a:t>قسم الجغرافيا </a:t>
            </a:r>
            <a:br>
              <a:rPr lang="ar-IQ" sz="3200" dirty="0" smtClean="0"/>
            </a:br>
            <a:r>
              <a:rPr lang="ar-IQ" sz="3200" dirty="0" smtClean="0"/>
              <a:t>المرحلة الاولى </a:t>
            </a:r>
            <a:br>
              <a:rPr lang="ar-IQ" sz="3200" dirty="0" smtClean="0"/>
            </a:br>
            <a:endParaRPr lang="ar-IQ" sz="320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85852" y="4357694"/>
            <a:ext cx="6637467" cy="1520413"/>
          </a:xfrm>
        </p:spPr>
        <p:txBody>
          <a:bodyPr>
            <a:normAutofit/>
          </a:bodyPr>
          <a:lstStyle/>
          <a:p>
            <a:r>
              <a:rPr lang="ar-IQ" sz="3600" dirty="0" smtClean="0">
                <a:solidFill>
                  <a:srgbClr val="7030A0"/>
                </a:solidFill>
              </a:rPr>
              <a:t>تاريخ العراق والوطن العربي القديم</a:t>
            </a:r>
          </a:p>
          <a:p>
            <a:pPr algn="l"/>
            <a:r>
              <a:rPr lang="ar-IQ" sz="2400" b="1" i="1" dirty="0" smtClean="0">
                <a:solidFill>
                  <a:schemeClr val="tx1"/>
                </a:solidFill>
              </a:rPr>
              <a:t>م د شذى احمد عيسى  </a:t>
            </a:r>
            <a:endParaRPr lang="ar-IQ" sz="2400" b="1" i="1" dirty="0">
              <a:solidFill>
                <a:schemeClr val="tx1"/>
              </a:solidFill>
            </a:endParaRPr>
          </a:p>
        </p:txBody>
      </p:sp>
      <p:pic>
        <p:nvPicPr>
          <p:cNvPr id="4" name="صورة 3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785794"/>
            <a:ext cx="3000396" cy="3357586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reflection blurRad="6350" stA="50000" endA="300" endPos="90000" dist="50800" dir="5400000" sy="-100000" algn="bl" rotWithShape="0"/>
            <a:softEdge rad="112500"/>
          </a:effectLst>
          <a:scene3d>
            <a:camera prst="obliqueTop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18266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4"/>
          </p:nvPr>
        </p:nvSpPr>
        <p:spPr>
          <a:xfrm>
            <a:off x="4645152" y="785794"/>
            <a:ext cx="3855938" cy="557216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normAutofit/>
          </a:bodyPr>
          <a:lstStyle/>
          <a:p>
            <a:r>
              <a:rPr lang="ar-IQ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 ويرى فريق </a:t>
            </a:r>
            <a:r>
              <a:rPr lang="ar-IQ" sz="36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اخر</a:t>
            </a:r>
            <a:r>
              <a:rPr lang="ar-IQ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36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السومريين </a:t>
            </a:r>
            <a:r>
              <a:rPr lang="ar-IQ" sz="36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جاؤا</a:t>
            </a:r>
            <a:r>
              <a:rPr lang="ar-IQ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من وادي السند </a:t>
            </a:r>
            <a:r>
              <a:rPr lang="ar-IQ" sz="36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او</a:t>
            </a:r>
            <a:r>
              <a:rPr lang="ar-IQ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جنوبي </a:t>
            </a:r>
            <a:r>
              <a:rPr lang="ar-IQ" sz="36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بلوخستان</a:t>
            </a:r>
            <a:r>
              <a:rPr lang="ar-IQ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مستندين في ذلك </a:t>
            </a:r>
            <a:r>
              <a:rPr lang="ar-IQ" sz="36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الى</a:t>
            </a:r>
            <a:r>
              <a:rPr lang="ar-IQ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التشابه الحضاري مابين حضارة وادي السند والحضارة السومرية .</a:t>
            </a:r>
          </a:p>
        </p:txBody>
      </p:sp>
      <p:pic>
        <p:nvPicPr>
          <p:cNvPr id="7" name="عنصر نائب للمحتوى 6" descr="download (18)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785786" y="642918"/>
            <a:ext cx="3714775" cy="54292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عنوان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عنصر نائب للنص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152" y="1285860"/>
            <a:ext cx="3419856" cy="4524631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rmAutofit/>
          </a:bodyPr>
          <a:lstStyle/>
          <a:p>
            <a:r>
              <a:rPr lang="ar-IQ" sz="3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ويرى هذا الفريق من العلماء </a:t>
            </a:r>
            <a:r>
              <a:rPr lang="ar-IQ" sz="3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3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السومريين </a:t>
            </a:r>
            <a:r>
              <a:rPr lang="ar-IQ" sz="3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جاؤا</a:t>
            </a:r>
            <a:r>
              <a:rPr lang="ar-IQ" sz="3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في هجرتين احدهما عن طريق البحر عبر الخليج العربي </a:t>
            </a:r>
            <a:r>
              <a:rPr lang="ar-IQ" sz="3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والاخرى</a:t>
            </a:r>
            <a:r>
              <a:rPr lang="ar-IQ" sz="3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عن طريق البر عبر </a:t>
            </a:r>
            <a:r>
              <a:rPr lang="ar-IQ" sz="3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ايران</a:t>
            </a:r>
            <a:r>
              <a:rPr lang="ar-IQ" sz="3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. </a:t>
            </a:r>
            <a:endParaRPr lang="ar-IQ" sz="32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عنصر نائب للمحتوى 13" descr="download (19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4348" y="928670"/>
            <a:ext cx="3571900" cy="5286411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reflection blurRad="6350" stA="50000" endA="300" endPos="90000" dist="50800" dir="5400000" sy="-100000" algn="bl" rotWithShape="0"/>
            <a:softEdge rad="112500"/>
          </a:effectLst>
          <a:scene3d>
            <a:camera prst="perspectiveFron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58262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152" y="1142984"/>
            <a:ext cx="3419856" cy="507209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ar-IQ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ويعتمد </a:t>
            </a:r>
            <a:r>
              <a:rPr lang="ar-IQ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اصحاب</a:t>
            </a:r>
            <a:r>
              <a:rPr lang="ar-IQ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الراي</a:t>
            </a:r>
            <a:r>
              <a:rPr lang="ar-IQ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القائل بان </a:t>
            </a:r>
            <a:r>
              <a:rPr lang="ar-IQ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احدى</a:t>
            </a:r>
            <a:r>
              <a:rPr lang="ar-IQ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الهجرتين جاءت عن طريق الخليج العربي على بعض القصص </a:t>
            </a:r>
            <a:r>
              <a:rPr lang="ar-IQ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والاساطير</a:t>
            </a:r>
            <a:r>
              <a:rPr lang="ar-IQ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الاغريقية</a:t>
            </a:r>
            <a:r>
              <a:rPr lang="ar-IQ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المنقولة عن </a:t>
            </a:r>
            <a:r>
              <a:rPr lang="ar-IQ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اصل</a:t>
            </a:r>
            <a:r>
              <a:rPr lang="ar-IQ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سومري والتي  تربط بين السومريين والبحر , كذلك على المركز المرموق الذي احتلته المياه في معتقدات السومريين </a:t>
            </a:r>
            <a:r>
              <a:rPr lang="ar-IQ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الاولى</a:t>
            </a:r>
            <a:r>
              <a:rPr lang="ar-IQ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والى العلاقات الوثقى التي كانت تربط السومريين ببلاد </a:t>
            </a:r>
            <a:r>
              <a:rPr lang="ar-IQ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دلمون</a:t>
            </a:r>
            <a:r>
              <a:rPr lang="ar-IQ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وهي   ( البحرين ) حاليا</a:t>
            </a:r>
          </a:p>
          <a:p>
            <a:endParaRPr lang="ar-IQ" dirty="0"/>
          </a:p>
        </p:txBody>
      </p:sp>
      <p:pic>
        <p:nvPicPr>
          <p:cNvPr id="7" name="عنصر نائب للمحتوى 6" descr="download (21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14349" y="785794"/>
            <a:ext cx="3470302" cy="5429287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bliqueBottomLef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152" y="1000108"/>
            <a:ext cx="3419856" cy="528641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ar-IQ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واخير</a:t>
            </a:r>
            <a:r>
              <a:rPr lang="ar-IQ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فان من </a:t>
            </a:r>
            <a:r>
              <a:rPr lang="ar-IQ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الاراء</a:t>
            </a:r>
            <a:r>
              <a:rPr lang="ar-IQ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المقبولة </a:t>
            </a:r>
            <a:r>
              <a:rPr lang="ar-IQ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اكثر</a:t>
            </a:r>
            <a:r>
              <a:rPr lang="ar-IQ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من غيرها ، </a:t>
            </a:r>
            <a:r>
              <a:rPr lang="ar-IQ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السومريين هم من جملة </a:t>
            </a:r>
            <a:r>
              <a:rPr lang="ar-IQ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الاقوام</a:t>
            </a:r>
            <a:r>
              <a:rPr lang="ar-IQ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المحلية التي كانت تسكن في العراق منذ </a:t>
            </a:r>
            <a:r>
              <a:rPr lang="ar-IQ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اقدم</a:t>
            </a:r>
            <a:r>
              <a:rPr lang="ar-IQ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العصور </a:t>
            </a:r>
            <a:r>
              <a:rPr lang="ar-IQ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وانها</a:t>
            </a:r>
            <a:r>
              <a:rPr lang="ar-IQ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لم </a:t>
            </a:r>
            <a:r>
              <a:rPr lang="ar-IQ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تات</a:t>
            </a:r>
            <a:r>
              <a:rPr lang="ar-IQ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من خارج القطر بل نزحت من جهة الشمال </a:t>
            </a:r>
            <a:r>
              <a:rPr lang="ar-IQ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الى</a:t>
            </a:r>
            <a:r>
              <a:rPr lang="ar-IQ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الجنوب واستقرت في  القسم الجنوبي من العراق منذ عصور ما قبل التاريخ وامتزجت مع السكان المحلين فيه وهم </a:t>
            </a:r>
            <a:r>
              <a:rPr lang="ar-IQ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الفراتيين</a:t>
            </a:r>
            <a:r>
              <a:rPr lang="ar-IQ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الاوائل</a:t>
            </a:r>
            <a:endParaRPr lang="ar-IQ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عنصر نائب للمحتوى 8" descr="images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928662" y="714356"/>
            <a:ext cx="3429024" cy="55007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0" y="714356"/>
            <a:ext cx="7024744" cy="1456308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ar-IQ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ولا شك ان السومريين قد انتفعوا بالحضارات التي سبقتهم ، ثم طوروها الى ما يتفق مع مطالب عصرهم وأذواقه ، ولعل اوضح ما ربط بينهم وبين اصحاب تلك الحضارات ، هي علامة الكتابة واساليب البناء واساليب النقوش </a:t>
            </a:r>
            <a:endParaRPr lang="ar-IQ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4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ar-IQ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وهكذا يبدو واضحا ان العلماء والباحثين لم يتفقوا بعد على رأي نهائي بشأن الموطن الاصلي للسومريين، وان الامر لايزال في مرحلة الفروض </a:t>
            </a:r>
            <a:r>
              <a:rPr lang="ar-IQ" b="1" i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و</a:t>
            </a:r>
            <a:r>
              <a:rPr lang="ar-IQ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لايزال موضوع السومريين ينتظر مزيد من البحث والدراسة </a:t>
            </a:r>
            <a:endParaRPr lang="ar-IQ" b="1" i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صورة 4" descr="images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428605"/>
            <a:ext cx="7643866" cy="178595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perspective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72716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0" y="714356"/>
            <a:ext cx="7386162" cy="1500198"/>
          </a:xfrm>
        </p:spPr>
        <p:txBody>
          <a:bodyPr>
            <a:normAutofit/>
          </a:bodyPr>
          <a:lstStyle/>
          <a:p>
            <a:r>
              <a:rPr lang="ar-IQ" dirty="0" smtClean="0">
                <a:solidFill>
                  <a:srgbClr val="7030A0"/>
                </a:solidFill>
              </a:rPr>
              <a:t>شكرا لاهتمامكم وحسن متابعتكم</a:t>
            </a:r>
            <a:endParaRPr lang="ar-IQ" dirty="0">
              <a:solidFill>
                <a:srgbClr val="7030A0"/>
              </a:solidFill>
            </a:endParaRPr>
          </a:p>
        </p:txBody>
      </p:sp>
      <p:pic>
        <p:nvPicPr>
          <p:cNvPr id="1027" name="Picture 3" descr="C:\Program Files (x86)\Microsoft Office\MEDIA\CAGCAT10\j02819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643182"/>
            <a:ext cx="2928958" cy="29289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6350" stA="50000" endA="300" endPos="55500" dist="101600" dir="5400000" sy="-100000" algn="bl" rotWithShape="0"/>
          </a:effectLst>
          <a:scene3d>
            <a:camera prst="perspectiveLeft"/>
            <a:lightRig rig="threePt" dir="t"/>
          </a:scene3d>
        </p:spPr>
      </p:pic>
      <p:sp>
        <p:nvSpPr>
          <p:cNvPr id="11" name="عنصر نائب للمحتوى 10"/>
          <p:cNvSpPr>
            <a:spLocks noGrp="1"/>
          </p:cNvSpPr>
          <p:nvPr>
            <p:ph idx="1"/>
          </p:nvPr>
        </p:nvSpPr>
        <p:spPr>
          <a:xfrm flipH="1">
            <a:off x="4143369" y="4857760"/>
            <a:ext cx="4071965" cy="1151523"/>
          </a:xfrm>
          <a:blipFill>
            <a:blip r:embed="rId3"/>
            <a:tile tx="0" ty="0" sx="100000" sy="100000" flip="none" algn="tl"/>
          </a:blip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cene3d>
              <a:camera prst="perspectiveBelow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ar-IQ" dirty="0" smtClean="0">
                <a:solidFill>
                  <a:srgbClr val="002060"/>
                </a:solidFill>
              </a:rPr>
              <a:t>الدكتورة شذى احمد </a:t>
            </a:r>
            <a:r>
              <a:rPr lang="ar-IQ" dirty="0" smtClean="0">
                <a:solidFill>
                  <a:srgbClr val="002060"/>
                </a:solidFill>
              </a:rPr>
              <a:t>عيسى م </a:t>
            </a:r>
            <a:r>
              <a:rPr lang="ar-IQ" dirty="0" err="1" smtClean="0">
                <a:solidFill>
                  <a:srgbClr val="002060"/>
                </a:solidFill>
              </a:rPr>
              <a:t>م</a:t>
            </a:r>
            <a:r>
              <a:rPr lang="ar-IQ" dirty="0" smtClean="0">
                <a:solidFill>
                  <a:srgbClr val="002060"/>
                </a:solidFill>
              </a:rPr>
              <a:t> دعاء هاشم </a:t>
            </a:r>
            <a:endParaRPr lang="ar-IQ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936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sz="5400" b="1" i="1" dirty="0" smtClean="0">
                <a:ln>
                  <a:solidFill>
                    <a:srgbClr val="002060"/>
                  </a:solidFill>
                </a:ln>
                <a:latin typeface="Arial" pitchFamily="34" charset="0"/>
                <a:cs typeface="Arial" pitchFamily="34" charset="0"/>
              </a:rPr>
              <a:t>السومريون</a:t>
            </a:r>
            <a:r>
              <a:rPr lang="ar-IQ" b="1" i="1" dirty="0" smtClean="0">
                <a:latin typeface="Arial" pitchFamily="34" charset="0"/>
                <a:cs typeface="Arial" pitchFamily="34" charset="0"/>
              </a:rPr>
              <a:t>  </a:t>
            </a:r>
            <a:endParaRPr lang="ar-IQ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وان فرعي 3"/>
          <p:cNvSpPr>
            <a:spLocks noGrp="1"/>
          </p:cNvSpPr>
          <p:nvPr>
            <p:ph type="subTitle" idx="1"/>
          </p:nvPr>
        </p:nvSpPr>
        <p:spPr>
          <a:xfrm>
            <a:off x="5364088" y="3933056"/>
            <a:ext cx="2661731" cy="223224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ar-IQ" sz="28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اصولهم</a:t>
            </a:r>
            <a:r>
              <a:rPr lang="ar-IQ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والنظريات التي  طرحت </a:t>
            </a:r>
            <a:r>
              <a:rPr lang="ar-IQ" sz="2800" b="1" i="1" dirty="0" smtClean="0">
                <a:solidFill>
                  <a:srgbClr val="C00000"/>
                </a:solidFill>
                <a:effectLst>
                  <a:reflection blurRad="6350" stA="60000" endA="900" endPos="58000" dir="5400000" sy="-100000" algn="bl" rotWithShape="0"/>
                </a:effectLst>
                <a:latin typeface="Arial" pitchFamily="34" charset="0"/>
                <a:cs typeface="Arial" pitchFamily="34" charset="0"/>
              </a:rPr>
              <a:t>حولهم</a:t>
            </a:r>
            <a:r>
              <a:rPr lang="ar-IQ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ar-IQ" sz="2800" b="1" i="1" dirty="0" smtClean="0">
                <a:solidFill>
                  <a:srgbClr val="C00000"/>
                </a:solidFill>
                <a:effectLst>
                  <a:reflection blurRad="6350" stA="60000" endA="900" endPos="58000" dir="5400000" sy="-100000" algn="bl" rotWithShape="0"/>
                </a:effectLst>
                <a:latin typeface="Arial" pitchFamily="34" charset="0"/>
                <a:cs typeface="Arial" pitchFamily="34" charset="0"/>
              </a:rPr>
              <a:t>  </a:t>
            </a:r>
            <a:endParaRPr lang="ar-IQ" sz="2800" b="1" i="1" dirty="0">
              <a:solidFill>
                <a:srgbClr val="C00000"/>
              </a:solidFill>
              <a:effectLst>
                <a:reflection blurRad="6350" stA="60000" endA="900" endPos="58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86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perspectiveFront"/>
              <a:lightRig rig="threePt" dir="t"/>
            </a:scene3d>
          </a:bodyPr>
          <a:lstStyle/>
          <a:p>
            <a:pPr algn="r"/>
            <a:r>
              <a:rPr lang="ar-IQ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سؤال</a:t>
            </a:r>
            <a:r>
              <a:rPr lang="ar-IQ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IQ" b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؟</a:t>
            </a:r>
            <a:endParaRPr lang="ar-IQ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" name="عنصر نائب للمحتوى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4664"/>
            <a:ext cx="3672408" cy="6048672"/>
          </a:xfrm>
          <a:prstGeom prst="rect">
            <a:avLst/>
          </a:prstGeom>
          <a:ln w="38100" cap="sq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  <a:softEdge rad="12700"/>
          </a:effectLst>
          <a:scene3d>
            <a:camera prst="obliqueBottomLeft"/>
            <a:lightRig rig="threePt" dir="t"/>
          </a:scene3d>
        </p:spPr>
      </p:pic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4008" y="2276872"/>
            <a:ext cx="3419856" cy="3456384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r>
              <a:rPr lang="ar-IQ" b="1" i="1" dirty="0" smtClean="0">
                <a:solidFill>
                  <a:srgbClr val="002060"/>
                </a:solidFill>
              </a:rPr>
              <a:t>لماذا بقي </a:t>
            </a:r>
            <a:r>
              <a:rPr lang="ar-IQ" b="1" i="1" dirty="0" err="1" smtClean="0">
                <a:solidFill>
                  <a:srgbClr val="002060"/>
                </a:solidFill>
              </a:rPr>
              <a:t>اصل</a:t>
            </a:r>
            <a:r>
              <a:rPr lang="ar-IQ" b="1" i="1" dirty="0" smtClean="0">
                <a:solidFill>
                  <a:srgbClr val="002060"/>
                </a:solidFill>
              </a:rPr>
              <a:t> السومريين مشكلة مثيرة للجدل لم تستطيع حلها الدراسات اللغوية  </a:t>
            </a:r>
            <a:r>
              <a:rPr lang="ar-IQ" b="1" i="1" dirty="0" err="1" smtClean="0">
                <a:solidFill>
                  <a:srgbClr val="002060"/>
                </a:solidFill>
              </a:rPr>
              <a:t>او</a:t>
            </a:r>
            <a:r>
              <a:rPr lang="ar-IQ" b="1" i="1" dirty="0" smtClean="0">
                <a:solidFill>
                  <a:srgbClr val="002060"/>
                </a:solidFill>
              </a:rPr>
              <a:t> </a:t>
            </a:r>
            <a:r>
              <a:rPr lang="ar-IQ" b="1" i="1" dirty="0" err="1" smtClean="0">
                <a:solidFill>
                  <a:srgbClr val="002060"/>
                </a:solidFill>
              </a:rPr>
              <a:t>الانثربولجية</a:t>
            </a:r>
            <a:r>
              <a:rPr lang="ar-IQ" b="1" i="1" dirty="0" smtClean="0">
                <a:solidFill>
                  <a:srgbClr val="002060"/>
                </a:solidFill>
              </a:rPr>
              <a:t>  </a:t>
            </a:r>
            <a:r>
              <a:rPr lang="ar-IQ" b="1" i="1" dirty="0" err="1" smtClean="0">
                <a:solidFill>
                  <a:srgbClr val="002060"/>
                </a:solidFill>
              </a:rPr>
              <a:t>او</a:t>
            </a:r>
            <a:r>
              <a:rPr lang="ar-IQ" b="1" i="1" dirty="0" smtClean="0">
                <a:solidFill>
                  <a:srgbClr val="002060"/>
                </a:solidFill>
              </a:rPr>
              <a:t> </a:t>
            </a:r>
            <a:r>
              <a:rPr lang="ar-IQ" b="1" i="1" dirty="0" err="1" smtClean="0">
                <a:solidFill>
                  <a:srgbClr val="002060"/>
                </a:solidFill>
              </a:rPr>
              <a:t>الاثارية</a:t>
            </a:r>
            <a:r>
              <a:rPr lang="ar-IQ" b="1" i="1" dirty="0" smtClean="0">
                <a:solidFill>
                  <a:srgbClr val="002060"/>
                </a:solidFill>
              </a:rPr>
              <a:t>  ؟؟؟؟</a:t>
            </a:r>
            <a:endParaRPr lang="ar-IQ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80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184297"/>
          </a:xfrm>
        </p:spPr>
        <p:txBody>
          <a:bodyPr>
            <a:normAutofit fontScale="25000" lnSpcReduction="20000"/>
          </a:bodyPr>
          <a:lstStyle/>
          <a:p>
            <a:endParaRPr lang="ar-IQ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500562" y="2316010"/>
            <a:ext cx="3857651" cy="3756196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ar-IQ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1ـ </a:t>
            </a:r>
            <a:r>
              <a:rPr lang="ar-IQ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اللغة يمكن </a:t>
            </a:r>
            <a:r>
              <a:rPr lang="ar-IQ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تكون في كثير من </a:t>
            </a:r>
            <a:r>
              <a:rPr lang="ar-IQ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الاحيان</a:t>
            </a:r>
            <a:r>
              <a:rPr lang="ar-IQ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مؤشرا مفيدا عند البحث في </a:t>
            </a:r>
            <a:r>
              <a:rPr lang="ar-IQ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اصل</a:t>
            </a:r>
            <a:r>
              <a:rPr lang="ar-IQ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الاقوام</a:t>
            </a:r>
            <a:r>
              <a:rPr lang="ar-IQ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، فنذكر على سبيل المثال </a:t>
            </a:r>
            <a:r>
              <a:rPr lang="ar-IQ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عائلة اللغات </a:t>
            </a:r>
            <a:r>
              <a:rPr lang="ar-IQ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الجزرية</a:t>
            </a:r>
            <a:r>
              <a:rPr lang="ar-IQ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كان موطنها </a:t>
            </a:r>
            <a:r>
              <a:rPr lang="ar-IQ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الاصلي</a:t>
            </a:r>
            <a:r>
              <a:rPr lang="ar-IQ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في جزيرة العرب ، ولذلك فان </a:t>
            </a:r>
            <a:r>
              <a:rPr lang="ar-IQ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الاقوام</a:t>
            </a:r>
            <a:r>
              <a:rPr lang="ar-IQ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التي تتحدث بلغات </a:t>
            </a:r>
            <a:r>
              <a:rPr lang="ar-IQ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جزرية</a:t>
            </a:r>
            <a:r>
              <a:rPr lang="ar-IQ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لابد </a:t>
            </a:r>
            <a:r>
              <a:rPr lang="ar-IQ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انها</a:t>
            </a:r>
            <a:r>
              <a:rPr lang="ar-IQ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كانت </a:t>
            </a:r>
            <a:r>
              <a:rPr lang="ar-IQ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مودودة</a:t>
            </a:r>
            <a:r>
              <a:rPr lang="ar-IQ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بالاصل</a:t>
            </a:r>
            <a:r>
              <a:rPr lang="ar-IQ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في منطقة الجزيرة ، ولكن لسوء الحظ كان هذا العامل اللغوي غير ذي جدوى عند البحث في </a:t>
            </a:r>
            <a:r>
              <a:rPr lang="ar-IQ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اصل</a:t>
            </a:r>
            <a:r>
              <a:rPr lang="ar-IQ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السومريين .</a:t>
            </a:r>
            <a:endParaRPr lang="ar-IQ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عنصر نائب للمحتوى 11" descr="download (12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0034" y="2571744"/>
            <a:ext cx="3632228" cy="3857652"/>
          </a:xfrm>
          <a:prstGeom prst="rect">
            <a:avLst/>
          </a:prstGeom>
          <a:ln>
            <a:solidFill>
              <a:srgbClr val="002060"/>
            </a:solidFill>
          </a:ln>
          <a:effectLst>
            <a:softEdge rad="31750"/>
          </a:effectLst>
          <a:scene3d>
            <a:camera prst="obliqueBottomLeft"/>
            <a:lightRig rig="threePt" dir="t"/>
          </a:scene3d>
        </p:spPr>
      </p:pic>
      <p:pic>
        <p:nvPicPr>
          <p:cNvPr id="14" name="عنصر نائب للمحتوى 13" descr="images.jpg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714348" y="357166"/>
            <a:ext cx="7215238" cy="1928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Fron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739833" y="785794"/>
            <a:ext cx="3304572" cy="5214973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36592" y="714356"/>
            <a:ext cx="3298784" cy="5214974"/>
          </a:xfrm>
        </p:spPr>
        <p:txBody>
          <a:bodyPr>
            <a:normAutofit/>
          </a:bodyPr>
          <a:lstStyle/>
          <a:p>
            <a:r>
              <a:rPr lang="ar-IQ" sz="2800" b="1" i="1" dirty="0" smtClean="0"/>
              <a:t>فالمعروف </a:t>
            </a:r>
            <a:r>
              <a:rPr lang="ar-IQ" sz="2800" b="1" i="1" dirty="0" err="1" smtClean="0"/>
              <a:t>ان</a:t>
            </a:r>
            <a:r>
              <a:rPr lang="ar-IQ" sz="2800" b="1" i="1" dirty="0" smtClean="0"/>
              <a:t> اللغة السومرية تعتبر لغة منفردة </a:t>
            </a:r>
            <a:r>
              <a:rPr lang="ar-IQ" sz="2800" b="1" i="1" dirty="0" err="1" smtClean="0"/>
              <a:t>لايمكن</a:t>
            </a:r>
            <a:r>
              <a:rPr lang="ar-IQ" sz="2800" b="1" i="1" dirty="0" smtClean="0"/>
              <a:t> </a:t>
            </a:r>
            <a:r>
              <a:rPr lang="ar-IQ" sz="2800" b="1" i="1" dirty="0" err="1" smtClean="0"/>
              <a:t>ارجائها</a:t>
            </a:r>
            <a:r>
              <a:rPr lang="ar-IQ" sz="2800" b="1" i="1" dirty="0" smtClean="0"/>
              <a:t> </a:t>
            </a:r>
            <a:r>
              <a:rPr lang="ar-IQ" sz="2800" b="1" i="1" dirty="0" err="1" smtClean="0"/>
              <a:t>الى</a:t>
            </a:r>
            <a:r>
              <a:rPr lang="ar-IQ" sz="2800" b="1" i="1" dirty="0" smtClean="0"/>
              <a:t> عائلة لغوية حية </a:t>
            </a:r>
            <a:r>
              <a:rPr lang="ar-IQ" sz="2800" b="1" i="1" dirty="0" err="1" smtClean="0"/>
              <a:t>او</a:t>
            </a:r>
            <a:r>
              <a:rPr lang="ar-IQ" sz="2800" b="1" i="1" dirty="0" smtClean="0"/>
              <a:t> مندثرة ، فان اللغة السومرية ليس لها ما يشابها من حيث المفردات والقواعد والنحو في لغة </a:t>
            </a:r>
            <a:r>
              <a:rPr lang="ar-IQ" sz="2800" b="1" i="1" dirty="0" err="1" smtClean="0"/>
              <a:t>اخرى</a:t>
            </a:r>
            <a:r>
              <a:rPr lang="ar-IQ" sz="2800" b="1" i="1" dirty="0" smtClean="0"/>
              <a:t> .</a:t>
            </a:r>
            <a:endParaRPr lang="ar-IQ" sz="2800" b="1" i="1" dirty="0"/>
          </a:p>
        </p:txBody>
      </p:sp>
      <p:pic>
        <p:nvPicPr>
          <p:cNvPr id="7" name="عنصر نائب للمحتوى 6" descr="download (1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714356"/>
            <a:ext cx="3429023" cy="53578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4">
                <a:lumMod val="75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reflection blurRad="6350" stA="50000" endA="300" endPos="55500" dist="50800" dir="5400000" sy="-100000" algn="bl" rotWithShape="0"/>
          </a:effectLst>
          <a:scene3d>
            <a:camera prst="obliqueBottomLef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9" name="عنصر نائب للمحتوى 8" descr="download (17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85786" y="571480"/>
            <a:ext cx="3643338" cy="57864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bliqueTopLeft"/>
            <a:lightRig rig="threePt" dir="t"/>
          </a:scene3d>
        </p:spPr>
      </p:pic>
      <p:sp>
        <p:nvSpPr>
          <p:cNvPr id="11" name="عنصر نائب للمحتوى 10"/>
          <p:cNvSpPr>
            <a:spLocks noGrp="1"/>
          </p:cNvSpPr>
          <p:nvPr>
            <p:ph sz="quarter" idx="4"/>
          </p:nvPr>
        </p:nvSpPr>
        <p:spPr>
          <a:xfrm>
            <a:off x="4645152" y="714356"/>
            <a:ext cx="3784500" cy="5643602"/>
          </a:xfrm>
          <a:blipFill>
            <a:blip r:embed="rId3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ar-IQ" b="1" i="1" dirty="0" err="1" smtClean="0"/>
              <a:t>ان</a:t>
            </a:r>
            <a:r>
              <a:rPr lang="ar-IQ" b="1" i="1" dirty="0" smtClean="0"/>
              <a:t> الدراسات </a:t>
            </a:r>
            <a:r>
              <a:rPr lang="ar-IQ" b="1" i="1" dirty="0" err="1" smtClean="0"/>
              <a:t>الانثروبولوجية</a:t>
            </a:r>
            <a:r>
              <a:rPr lang="ar-IQ" b="1" i="1" dirty="0" smtClean="0"/>
              <a:t> لبقايا  الهياكل  العظمية التي عثر عليها في المقابر السومرية تشير </a:t>
            </a:r>
            <a:r>
              <a:rPr lang="ar-IQ" b="1" i="1" dirty="0" err="1" smtClean="0"/>
              <a:t>الى</a:t>
            </a:r>
            <a:r>
              <a:rPr lang="ar-IQ" b="1" i="1" dirty="0" smtClean="0"/>
              <a:t> عدم وجود ما يمكن تسميته بالعرق السومري </a:t>
            </a:r>
            <a:r>
              <a:rPr lang="ar-IQ" b="1" i="1" dirty="0" err="1" smtClean="0"/>
              <a:t>وانما</a:t>
            </a:r>
            <a:r>
              <a:rPr lang="ar-IQ" b="1" i="1" dirty="0" smtClean="0"/>
              <a:t> هناك خليط يتمثل ببشر  ذوي رؤوس طويلة وهو ما يعرف بعرق البحر المتوسط  ، وبشر ذوي رؤوس مدورة وهو السائد في </a:t>
            </a:r>
            <a:r>
              <a:rPr lang="ar-IQ" b="1" i="1" dirty="0" err="1" smtClean="0"/>
              <a:t>اوربا</a:t>
            </a:r>
            <a:r>
              <a:rPr lang="ar-IQ" b="1" i="1" dirty="0" smtClean="0"/>
              <a:t> الوسطى وبلاد </a:t>
            </a:r>
            <a:r>
              <a:rPr lang="ar-IQ" b="1" i="1" dirty="0" err="1" smtClean="0"/>
              <a:t>ارمينية</a:t>
            </a:r>
            <a:r>
              <a:rPr lang="ar-IQ" b="1" i="1" dirty="0" smtClean="0"/>
              <a:t> .</a:t>
            </a:r>
            <a:endParaRPr lang="ar-IQ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download (7)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42910" y="1071546"/>
            <a:ext cx="3571899" cy="4929222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bliqueTopLeft"/>
            <a:lightRig rig="threePt" dir="t"/>
          </a:scene3d>
        </p:spPr>
      </p:pic>
      <p:sp>
        <p:nvSpPr>
          <p:cNvPr id="4" name="عنصر نائب للمحتوى 3"/>
          <p:cNvSpPr>
            <a:spLocks noGrp="1"/>
          </p:cNvSpPr>
          <p:nvPr>
            <p:ph sz="quarter" idx="14"/>
          </p:nvPr>
        </p:nvSpPr>
        <p:spPr>
          <a:xfrm>
            <a:off x="4645152" y="642918"/>
            <a:ext cx="3427310" cy="557216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ar-IQ" b="1" i="1" dirty="0" smtClean="0">
                <a:solidFill>
                  <a:schemeClr val="tx1"/>
                </a:solidFill>
              </a:rPr>
              <a:t>كذلك </a:t>
            </a:r>
            <a:r>
              <a:rPr lang="ar-IQ" b="1" i="1" dirty="0" err="1" smtClean="0">
                <a:solidFill>
                  <a:schemeClr val="tx1"/>
                </a:solidFill>
              </a:rPr>
              <a:t>ان</a:t>
            </a:r>
            <a:r>
              <a:rPr lang="ar-IQ" b="1" i="1" dirty="0" smtClean="0">
                <a:solidFill>
                  <a:schemeClr val="tx1"/>
                </a:solidFill>
              </a:rPr>
              <a:t> التماثيل والمنحوتات التي  مثل </a:t>
            </a:r>
            <a:r>
              <a:rPr lang="ar-IQ" b="1" i="1" dirty="0" err="1" smtClean="0">
                <a:solidFill>
                  <a:schemeClr val="tx1"/>
                </a:solidFill>
              </a:rPr>
              <a:t>بها</a:t>
            </a:r>
            <a:r>
              <a:rPr lang="ar-IQ" b="1" i="1" dirty="0" smtClean="0">
                <a:solidFill>
                  <a:schemeClr val="tx1"/>
                </a:solidFill>
              </a:rPr>
              <a:t> السومريون فهي </a:t>
            </a:r>
            <a:r>
              <a:rPr lang="ar-IQ" b="1" i="1" dirty="0" err="1" smtClean="0">
                <a:solidFill>
                  <a:schemeClr val="tx1"/>
                </a:solidFill>
              </a:rPr>
              <a:t>الاخرى</a:t>
            </a:r>
            <a:r>
              <a:rPr lang="ar-IQ" b="1" i="1" dirty="0" smtClean="0">
                <a:solidFill>
                  <a:schemeClr val="tx1"/>
                </a:solidFill>
              </a:rPr>
              <a:t> غامضة </a:t>
            </a:r>
            <a:r>
              <a:rPr lang="ar-IQ" b="1" i="1" dirty="0" err="1" smtClean="0">
                <a:solidFill>
                  <a:schemeClr val="tx1"/>
                </a:solidFill>
              </a:rPr>
              <a:t>ولايمكن</a:t>
            </a:r>
            <a:r>
              <a:rPr lang="ar-IQ" b="1" i="1" dirty="0" smtClean="0">
                <a:solidFill>
                  <a:schemeClr val="tx1"/>
                </a:solidFill>
              </a:rPr>
              <a:t> الاستفادة منها في معرفة العرق الذي ينتمي </a:t>
            </a:r>
            <a:r>
              <a:rPr lang="ar-IQ" b="1" i="1" dirty="0" err="1" smtClean="0">
                <a:solidFill>
                  <a:schemeClr val="tx1"/>
                </a:solidFill>
              </a:rPr>
              <a:t>اليه</a:t>
            </a:r>
            <a:r>
              <a:rPr lang="ar-IQ" b="1" i="1" dirty="0" smtClean="0">
                <a:solidFill>
                  <a:schemeClr val="tx1"/>
                </a:solidFill>
              </a:rPr>
              <a:t> السومريون حيث يبدو بان </a:t>
            </a:r>
            <a:r>
              <a:rPr lang="ar-IQ" b="1" i="1" dirty="0" err="1" smtClean="0">
                <a:solidFill>
                  <a:schemeClr val="tx1"/>
                </a:solidFill>
              </a:rPr>
              <a:t>ماكان</a:t>
            </a:r>
            <a:r>
              <a:rPr lang="ar-IQ" b="1" i="1" dirty="0" smtClean="0">
                <a:solidFill>
                  <a:schemeClr val="tx1"/>
                </a:solidFill>
              </a:rPr>
              <a:t> يتحكم </a:t>
            </a:r>
            <a:r>
              <a:rPr lang="ar-IQ" b="1" i="1" dirty="0" err="1" smtClean="0">
                <a:solidFill>
                  <a:schemeClr val="tx1"/>
                </a:solidFill>
              </a:rPr>
              <a:t>باسلوب</a:t>
            </a:r>
            <a:r>
              <a:rPr lang="ar-IQ" b="1" i="1" dirty="0" smtClean="0">
                <a:solidFill>
                  <a:schemeClr val="tx1"/>
                </a:solidFill>
              </a:rPr>
              <a:t> تمثيل </a:t>
            </a:r>
            <a:r>
              <a:rPr lang="ar-IQ" b="1" i="1" dirty="0" err="1" smtClean="0">
                <a:solidFill>
                  <a:schemeClr val="tx1"/>
                </a:solidFill>
              </a:rPr>
              <a:t>الاشكال</a:t>
            </a:r>
            <a:r>
              <a:rPr lang="ar-IQ" b="1" i="1" dirty="0" smtClean="0">
                <a:solidFill>
                  <a:schemeClr val="tx1"/>
                </a:solidFill>
              </a:rPr>
              <a:t> </a:t>
            </a:r>
            <a:r>
              <a:rPr lang="ar-IQ" b="1" i="1" dirty="0" err="1" smtClean="0">
                <a:solidFill>
                  <a:schemeClr val="tx1"/>
                </a:solidFill>
              </a:rPr>
              <a:t>الادمية</a:t>
            </a:r>
            <a:r>
              <a:rPr lang="ar-IQ" b="1" i="1" dirty="0" smtClean="0">
                <a:solidFill>
                  <a:schemeClr val="tx1"/>
                </a:solidFill>
              </a:rPr>
              <a:t> في النحت هو الطرز الفنية الشائعة بالدرجة </a:t>
            </a:r>
            <a:r>
              <a:rPr lang="ar-IQ" b="1" i="1" dirty="0" err="1" smtClean="0">
                <a:solidFill>
                  <a:schemeClr val="tx1"/>
                </a:solidFill>
              </a:rPr>
              <a:t>الاولى</a:t>
            </a:r>
            <a:r>
              <a:rPr lang="ar-IQ" b="1" i="1" dirty="0" smtClean="0">
                <a:solidFill>
                  <a:schemeClr val="tx1"/>
                </a:solidFill>
              </a:rPr>
              <a:t> وليس التمثيل الواقعي </a:t>
            </a:r>
            <a:r>
              <a:rPr lang="ar-IQ" b="1" i="1" dirty="0" err="1" smtClean="0">
                <a:solidFill>
                  <a:schemeClr val="tx1"/>
                </a:solidFill>
              </a:rPr>
              <a:t>للاشكال</a:t>
            </a:r>
            <a:r>
              <a:rPr lang="ar-IQ" b="1" i="1" dirty="0" smtClean="0">
                <a:solidFill>
                  <a:schemeClr val="tx1"/>
                </a:solidFill>
              </a:rPr>
              <a:t> </a:t>
            </a:r>
            <a:r>
              <a:rPr lang="ar-IQ" b="1" i="1" dirty="0" err="1" smtClean="0">
                <a:solidFill>
                  <a:schemeClr val="tx1"/>
                </a:solidFill>
              </a:rPr>
              <a:t>الادمية</a:t>
            </a:r>
            <a:r>
              <a:rPr lang="ar-IQ" b="1" i="1" dirty="0" smtClean="0">
                <a:solidFill>
                  <a:schemeClr val="tx1"/>
                </a:solidFill>
              </a:rPr>
              <a:t> وصفاتها الحقيقية ، حيث وجدت </a:t>
            </a:r>
            <a:r>
              <a:rPr lang="ar-IQ" b="1" i="1" dirty="0" err="1" smtClean="0">
                <a:solidFill>
                  <a:schemeClr val="tx1"/>
                </a:solidFill>
              </a:rPr>
              <a:t>اشكال</a:t>
            </a:r>
            <a:r>
              <a:rPr lang="ar-IQ" b="1" i="1" dirty="0" smtClean="0">
                <a:solidFill>
                  <a:schemeClr val="tx1"/>
                </a:solidFill>
              </a:rPr>
              <a:t> مشابهة </a:t>
            </a:r>
            <a:r>
              <a:rPr lang="ar-IQ" b="1" i="1" dirty="0" err="1" smtClean="0">
                <a:solidFill>
                  <a:schemeClr val="tx1"/>
                </a:solidFill>
              </a:rPr>
              <a:t>للاشكال</a:t>
            </a:r>
            <a:r>
              <a:rPr lang="ar-IQ" b="1" i="1" dirty="0" smtClean="0">
                <a:solidFill>
                  <a:schemeClr val="tx1"/>
                </a:solidFill>
              </a:rPr>
              <a:t> التي مثل </a:t>
            </a:r>
            <a:r>
              <a:rPr lang="ar-IQ" b="1" i="1" dirty="0" err="1" smtClean="0">
                <a:solidFill>
                  <a:schemeClr val="tx1"/>
                </a:solidFill>
              </a:rPr>
              <a:t>بها</a:t>
            </a:r>
            <a:r>
              <a:rPr lang="ar-IQ" b="1" i="1" dirty="0" smtClean="0">
                <a:solidFill>
                  <a:schemeClr val="tx1"/>
                </a:solidFill>
              </a:rPr>
              <a:t> السومريون في مناطق بعيدة عن بلاد سومر .</a:t>
            </a:r>
            <a:endParaRPr lang="ar-IQ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9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pic>
        <p:nvPicPr>
          <p:cNvPr id="5" name="عنصر نائب للمحتوى 4" descr="download (15).jpg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642910" y="571480"/>
            <a:ext cx="3714776" cy="585791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عنصر نائب للمحتوى 3"/>
          <p:cNvSpPr>
            <a:spLocks noGrp="1"/>
          </p:cNvSpPr>
          <p:nvPr>
            <p:ph sz="quarter" idx="14"/>
          </p:nvPr>
        </p:nvSpPr>
        <p:spPr>
          <a:xfrm>
            <a:off x="4286248" y="1000108"/>
            <a:ext cx="3778760" cy="500066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ar-IQ" sz="3200" b="1" i="1" dirty="0" smtClean="0">
                <a:latin typeface="Arial" pitchFamily="34" charset="0"/>
                <a:cs typeface="Arial" pitchFamily="34" charset="0"/>
              </a:rPr>
              <a:t>وكان من نتائج غموض </a:t>
            </a:r>
            <a:r>
              <a:rPr lang="ar-IQ" sz="3200" b="1" i="1" dirty="0" err="1" smtClean="0">
                <a:latin typeface="Arial" pitchFamily="34" charset="0"/>
                <a:cs typeface="Arial" pitchFamily="34" charset="0"/>
              </a:rPr>
              <a:t>الادلة</a:t>
            </a:r>
            <a:r>
              <a:rPr lang="ar-IQ" sz="3200" b="1" i="1" dirty="0" smtClean="0">
                <a:latin typeface="Arial" pitchFamily="34" charset="0"/>
                <a:cs typeface="Arial" pitchFamily="34" charset="0"/>
              </a:rPr>
              <a:t> التي قد تشير </a:t>
            </a:r>
            <a:r>
              <a:rPr lang="ar-IQ" sz="3200" b="1" i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3200" b="1" i="1" dirty="0" smtClean="0">
                <a:latin typeface="Arial" pitchFamily="34" charset="0"/>
                <a:cs typeface="Arial" pitchFamily="34" charset="0"/>
              </a:rPr>
              <a:t> العرق الذي ينتمي </a:t>
            </a:r>
            <a:r>
              <a:rPr lang="ar-IQ" sz="3200" b="1" i="1" dirty="0" err="1" smtClean="0">
                <a:latin typeface="Arial" pitchFamily="34" charset="0"/>
                <a:cs typeface="Arial" pitchFamily="34" charset="0"/>
              </a:rPr>
              <a:t>اليه</a:t>
            </a:r>
            <a:r>
              <a:rPr lang="ar-IQ" sz="3200" b="1" i="1" dirty="0" smtClean="0">
                <a:latin typeface="Arial" pitchFamily="34" charset="0"/>
                <a:cs typeface="Arial" pitchFamily="34" charset="0"/>
              </a:rPr>
              <a:t> السومريون </a:t>
            </a:r>
            <a:r>
              <a:rPr lang="ar-IQ" sz="3200" b="1" i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3200" b="1" i="1" dirty="0" smtClean="0">
                <a:latin typeface="Arial" pitchFamily="34" charset="0"/>
                <a:cs typeface="Arial" pitchFamily="34" charset="0"/>
              </a:rPr>
              <a:t> اختلف الباحثون في تحديد موطنهم </a:t>
            </a:r>
            <a:r>
              <a:rPr lang="ar-IQ" sz="3200" b="1" i="1" dirty="0" err="1" smtClean="0">
                <a:latin typeface="Arial" pitchFamily="34" charset="0"/>
                <a:cs typeface="Arial" pitchFamily="34" charset="0"/>
              </a:rPr>
              <a:t>الاصلي</a:t>
            </a:r>
            <a:r>
              <a:rPr lang="ar-IQ" sz="3200" b="1" i="1" dirty="0" smtClean="0">
                <a:latin typeface="Arial" pitchFamily="34" charset="0"/>
                <a:cs typeface="Arial" pitchFamily="34" charset="0"/>
              </a:rPr>
              <a:t> ، وظهرت </a:t>
            </a:r>
            <a:r>
              <a:rPr lang="ar-IQ" sz="3200" b="1" i="1" dirty="0" err="1" smtClean="0">
                <a:latin typeface="Arial" pitchFamily="34" charset="0"/>
                <a:cs typeface="Arial" pitchFamily="34" charset="0"/>
              </a:rPr>
              <a:t>اراء</a:t>
            </a:r>
            <a:r>
              <a:rPr lang="ar-IQ" sz="3200" b="1" i="1" dirty="0" smtClean="0">
                <a:latin typeface="Arial" pitchFamily="34" charset="0"/>
                <a:cs typeface="Arial" pitchFamily="34" charset="0"/>
              </a:rPr>
              <a:t> عدة حول ذلك لم يرق </a:t>
            </a:r>
            <a:r>
              <a:rPr lang="ar-IQ" sz="3200" b="1" i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3200" b="1" i="1" dirty="0" smtClean="0">
                <a:latin typeface="Arial" pitchFamily="34" charset="0"/>
                <a:cs typeface="Arial" pitchFamily="34" charset="0"/>
              </a:rPr>
              <a:t> منها </a:t>
            </a:r>
            <a:r>
              <a:rPr lang="ar-IQ" sz="3200" b="1" i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3200" b="1" i="1" dirty="0" smtClean="0">
                <a:latin typeface="Arial" pitchFamily="34" charset="0"/>
                <a:cs typeface="Arial" pitchFamily="34" charset="0"/>
              </a:rPr>
              <a:t> درجة </a:t>
            </a:r>
            <a:r>
              <a:rPr lang="ar-IQ" sz="3200" b="1" i="1" dirty="0" err="1" smtClean="0">
                <a:latin typeface="Arial" pitchFamily="34" charset="0"/>
                <a:cs typeface="Arial" pitchFamily="34" charset="0"/>
              </a:rPr>
              <a:t>التاكيد</a:t>
            </a:r>
            <a:r>
              <a:rPr lang="ar-IQ" sz="3200" b="1" i="1" dirty="0" smtClean="0">
                <a:latin typeface="Arial" pitchFamily="34" charset="0"/>
                <a:cs typeface="Arial" pitchFamily="34" charset="0"/>
              </a:rPr>
              <a:t> واليقين . ومن هذه </a:t>
            </a:r>
            <a:r>
              <a:rPr lang="ar-IQ" sz="3200" b="1" i="1" dirty="0" err="1" smtClean="0">
                <a:latin typeface="Arial" pitchFamily="34" charset="0"/>
                <a:cs typeface="Arial" pitchFamily="34" charset="0"/>
              </a:rPr>
              <a:t>الاراء</a:t>
            </a:r>
            <a:r>
              <a:rPr lang="ar-IQ" sz="32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ar-IQ" sz="32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" name="عنصر نائب للمحتوى 6" descr="download (10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85786" y="500042"/>
            <a:ext cx="3643338" cy="55721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2060"/>
            </a:solidFill>
          </a:ln>
          <a:effectLst>
            <a:reflection blurRad="6350" stA="50000" endA="300" endPos="55500" dist="50800" dir="5400000" sy="-100000" algn="bl" rotWithShape="0"/>
          </a:effectLst>
          <a:scene3d>
            <a:camera prst="perspectiveFront"/>
            <a:lightRig rig="threePt" dir="t"/>
          </a:scene3d>
        </p:spPr>
      </p:pic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152" y="785794"/>
            <a:ext cx="3784500" cy="5429288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ar-IQ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ar-IQ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السومريون </a:t>
            </a:r>
            <a:r>
              <a:rPr lang="ar-IQ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جاؤا</a:t>
            </a:r>
            <a:r>
              <a:rPr lang="ar-IQ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من المنطقة الجبلية الواقعة </a:t>
            </a:r>
            <a:r>
              <a:rPr lang="ar-IQ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الى</a:t>
            </a:r>
            <a:r>
              <a:rPr lang="ar-IQ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الشرق ولذلك نراهم شيدوا معابدهم فوق صروح مدرجة مرتفعة تشبها بالمنطقة </a:t>
            </a:r>
            <a:r>
              <a:rPr lang="ar-IQ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الجبيلية</a:t>
            </a:r>
            <a:r>
              <a:rPr lang="ar-IQ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التي اعتادوا الحياة فيها غير </a:t>
            </a:r>
            <a:r>
              <a:rPr lang="ar-IQ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المعابد </a:t>
            </a:r>
            <a:r>
              <a:rPr lang="ar-IQ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واماكن</a:t>
            </a:r>
            <a:r>
              <a:rPr lang="ar-IQ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التقديس المرتفعة وجدت في كثير من مناطق العالم من الصين شرقا وحتى وادي النيل غربا ولا يمكن تفسير ذلك </a:t>
            </a:r>
            <a:r>
              <a:rPr lang="ar-IQ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</a:t>
            </a:r>
            <a:r>
              <a:rPr lang="ar-IQ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انه ناتج عن رغبة </a:t>
            </a:r>
            <a:r>
              <a:rPr lang="ar-IQ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الانسان</a:t>
            </a:r>
            <a:r>
              <a:rPr lang="ar-IQ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العامة في تقديس المعبودات من خلال جعل مساكنها ترتفع عن مستوى مساكن البشر .</a:t>
            </a:r>
            <a:endParaRPr lang="ar-IQ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1017</TotalTime>
  <Words>592</Words>
  <Application>Microsoft Office PowerPoint</Application>
  <PresentationFormat>عرض على الشاشة (3:4)‏</PresentationFormat>
  <Paragraphs>21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أوستن</vt:lpstr>
      <vt:lpstr>كلية التربية للبنات  قسم الجغرافيا  المرحلة الاولى  </vt:lpstr>
      <vt:lpstr>السومريون  </vt:lpstr>
      <vt:lpstr>سؤال ؟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شكرا لاهتمامكم وحسن متابعتكم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السومريون</dc:title>
  <dc:creator>DR.Ahmed Saker 2O14</dc:creator>
  <cp:lastModifiedBy>Maher</cp:lastModifiedBy>
  <cp:revision>124</cp:revision>
  <dcterms:created xsi:type="dcterms:W3CDTF">2017-11-29T16:53:49Z</dcterms:created>
  <dcterms:modified xsi:type="dcterms:W3CDTF">2020-04-02T12:26:21Z</dcterms:modified>
</cp:coreProperties>
</file>